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61" r:id="rId2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/>
      <a:tcStyle>
        <a:tcBdr/>
        <a:fill>
          <a:solidFill>
            <a:srgbClr val="E8EBF5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92" name="Shape 9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e du titre"/>
          <p:cNvSpPr txBox="1">
            <a:spLocks noGrp="1"/>
          </p:cNvSpPr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t>Texte du titre</a:t>
            </a:r>
          </a:p>
        </p:txBody>
      </p:sp>
      <p:sp>
        <p:nvSpPr>
          <p:cNvPr id="12" name="Texte niveau 1…"/>
          <p:cNvSpPr txBox="1">
            <a:spLocks noGrp="1"/>
          </p:cNvSpPr>
          <p:nvPr>
            <p:ph type="body" sz="quarter" idx="1"/>
          </p:nvPr>
        </p:nvSpPr>
        <p:spPr>
          <a:xfrm>
            <a:off x="1524000" y="3602037"/>
            <a:ext cx="9144000" cy="16557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457200" algn="ctr">
              <a:buSzTx/>
              <a:buFontTx/>
              <a:buNone/>
              <a:defRPr sz="2400"/>
            </a:lvl2pPr>
            <a:lvl3pPr marL="0" indent="914400" algn="ctr">
              <a:buSzTx/>
              <a:buFontTx/>
              <a:buNone/>
              <a:defRPr sz="2400"/>
            </a:lvl3pPr>
            <a:lvl4pPr marL="0" indent="1371600" algn="ctr">
              <a:buSzTx/>
              <a:buFontTx/>
              <a:buNone/>
              <a:defRPr sz="2400"/>
            </a:lvl4pPr>
            <a:lvl5pPr marL="0" indent="1828800" algn="ctr">
              <a:buSzTx/>
              <a:buFontTx/>
              <a:buNone/>
              <a:defRPr sz="2400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3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e du titr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21" name="Texte niveau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22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e du titre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Texte du titre</a:t>
            </a:r>
          </a:p>
        </p:txBody>
      </p:sp>
      <p:sp>
        <p:nvSpPr>
          <p:cNvPr id="30" name="Texte niveau 1…"/>
          <p:cNvSpPr txBox="1">
            <a:spLocks noGrp="1"/>
          </p:cNvSpPr>
          <p:nvPr>
            <p:ph type="body" sz="quarter" idx="1"/>
          </p:nvPr>
        </p:nvSpPr>
        <p:spPr>
          <a:xfrm>
            <a:off x="831850" y="4589462"/>
            <a:ext cx="10515600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0" indent="457200">
              <a:buSzTx/>
              <a:buFontTx/>
              <a:buNone/>
              <a:defRPr sz="2400">
                <a:solidFill>
                  <a:srgbClr val="888888"/>
                </a:solidFill>
              </a:defRPr>
            </a:lvl2pPr>
            <a:lvl3pPr marL="0" indent="914400">
              <a:buSzTx/>
              <a:buFontTx/>
              <a:buNone/>
              <a:defRPr sz="2400">
                <a:solidFill>
                  <a:srgbClr val="888888"/>
                </a:solidFill>
              </a:defRPr>
            </a:lvl3pPr>
            <a:lvl4pPr marL="0" indent="1371600">
              <a:buSzTx/>
              <a:buFontTx/>
              <a:buNone/>
              <a:defRPr sz="2400">
                <a:solidFill>
                  <a:srgbClr val="888888"/>
                </a:solidFill>
              </a:defRPr>
            </a:lvl4pPr>
            <a:lvl5pPr marL="0" indent="1828800">
              <a:buSzTx/>
              <a:buFontTx/>
              <a:buNone/>
              <a:defRPr sz="2400">
                <a:solidFill>
                  <a:srgbClr val="888888"/>
                </a:solidFill>
              </a:defRPr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31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e du titr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39" name="Texte niveau 1…"/>
          <p:cNvSpPr txBox="1">
            <a:spLocks noGrp="1"/>
          </p:cNvSpPr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0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e du titre"/>
          <p:cNvSpPr txBox="1">
            <a:spLocks noGrp="1"/>
          </p:cNvSpPr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48" name="Texte niveau 1…"/>
          <p:cNvSpPr txBox="1">
            <a:spLocks noGrp="1"/>
          </p:cNvSpPr>
          <p:nvPr>
            <p:ph type="body" sz="quarter" idx="1"/>
          </p:nvPr>
        </p:nvSpPr>
        <p:spPr>
          <a:xfrm>
            <a:off x="839787" y="1681163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 b="1"/>
            </a:lvl1pPr>
            <a:lvl2pPr marL="0" indent="457200">
              <a:buSzTx/>
              <a:buFontTx/>
              <a:buNone/>
              <a:defRPr sz="2400" b="1"/>
            </a:lvl2pPr>
            <a:lvl3pPr marL="0" indent="914400">
              <a:buSzTx/>
              <a:buFontTx/>
              <a:buNone/>
              <a:defRPr sz="2400" b="1"/>
            </a:lvl3pPr>
            <a:lvl4pPr marL="0" indent="1371600">
              <a:buSzTx/>
              <a:buFontTx/>
              <a:buNone/>
              <a:defRPr sz="2400" b="1"/>
            </a:lvl4pPr>
            <a:lvl5pPr marL="0" indent="1828800">
              <a:buSzTx/>
              <a:buFontTx/>
              <a:buNone/>
              <a:defRPr sz="2400" b="1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9" name="Espace réservé du texte 4"/>
          <p:cNvSpPr>
            <a:spLocks noGrp="1"/>
          </p:cNvSpPr>
          <p:nvPr>
            <p:ph type="body" sz="quarter" idx="21"/>
          </p:nvPr>
        </p:nvSpPr>
        <p:spPr>
          <a:xfrm>
            <a:off x="6172200" y="1681163"/>
            <a:ext cx="5183188" cy="82391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0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exte du titr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58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exte du titre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Texte du titre</a:t>
            </a:r>
          </a:p>
        </p:txBody>
      </p:sp>
      <p:sp>
        <p:nvSpPr>
          <p:cNvPr id="73" name="Texte niveau 1…"/>
          <p:cNvSpPr txBox="1">
            <a:spLocks noGrp="1"/>
          </p:cNvSpPr>
          <p:nvPr>
            <p:ph type="body" sz="half" idx="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74" name="Espace réservé du texte 3"/>
          <p:cNvSpPr>
            <a:spLocks noGrp="1"/>
          </p:cNvSpPr>
          <p:nvPr>
            <p:ph type="body" sz="quarter" idx="2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  <a:endParaRPr/>
          </a:p>
        </p:txBody>
      </p:sp>
      <p:sp>
        <p:nvSpPr>
          <p:cNvPr id="75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e du titre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Texte du titre</a:t>
            </a:r>
          </a:p>
        </p:txBody>
      </p:sp>
      <p:sp>
        <p:nvSpPr>
          <p:cNvPr id="83" name="Espace réservé pour une image  2"/>
          <p:cNvSpPr>
            <a:spLocks noGrp="1"/>
          </p:cNvSpPr>
          <p:nvPr>
            <p:ph type="pic" sz="half" idx="2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4" name="Texte niveau 1…"/>
          <p:cNvSpPr txBox="1">
            <a:spLocks noGrp="1"/>
          </p:cNvSpPr>
          <p:nvPr>
            <p:ph type="body" sz="quarter" idx="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85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e du titre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Texte du titre</a:t>
            </a:r>
          </a:p>
        </p:txBody>
      </p:sp>
      <p:sp>
        <p:nvSpPr>
          <p:cNvPr id="3" name="Texte niveau 1…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11095176" y="6414760"/>
            <a:ext cx="258624" cy="248305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ransition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C70D850-7D1D-A548-C77D-9465216BD126}"/>
              </a:ext>
            </a:extLst>
          </p:cNvPr>
          <p:cNvSpPr txBox="1"/>
          <p:nvPr/>
        </p:nvSpPr>
        <p:spPr>
          <a:xfrm>
            <a:off x="573977" y="2237173"/>
            <a:ext cx="11044047" cy="147732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algn="ctr"/>
            <a:r>
              <a:rPr lang="en-US" sz="3600" b="1" dirty="0">
                <a:solidFill>
                  <a:schemeClr val="accent1">
                    <a:lumMod val="75000"/>
                  </a:schemeClr>
                </a:solidFill>
                <a:effectLst/>
                <a:latin typeface="+mn-lt"/>
                <a:cs typeface="Times New Roman" panose="02020603050405020304" pitchFamily="18" charset="0"/>
              </a:rPr>
              <a:t>An innovative approach towards youth inclusion: </a:t>
            </a:r>
          </a:p>
          <a:p>
            <a:pPr algn="ctr"/>
            <a:r>
              <a:rPr lang="en-US" sz="3600" b="1" dirty="0">
                <a:solidFill>
                  <a:schemeClr val="accent1">
                    <a:lumMod val="75000"/>
                  </a:schemeClr>
                </a:solidFill>
                <a:effectLst/>
                <a:latin typeface="+mn-lt"/>
                <a:cs typeface="Times New Roman" panose="02020603050405020304" pitchFamily="18" charset="0"/>
              </a:rPr>
              <a:t>the ALMA initiative getting off the ground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IE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8ED4FCC-67FE-07B3-B25F-B65FF747DB37}"/>
              </a:ext>
            </a:extLst>
          </p:cNvPr>
          <p:cNvSpPr txBox="1"/>
          <p:nvPr/>
        </p:nvSpPr>
        <p:spPr>
          <a:xfrm>
            <a:off x="573977" y="4540622"/>
            <a:ext cx="6126034" cy="107721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IE" sz="1400" b="1" i="0" u="none" strike="noStrike" cap="none" spc="0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FillTx/>
                <a:latin typeface="+mn-lt"/>
                <a:ea typeface="+mj-ea"/>
                <a:cs typeface="+mj-cs"/>
                <a:sym typeface="Calibri"/>
              </a:rPr>
              <a:t>Moderator: Fabienne L</a:t>
            </a:r>
            <a:r>
              <a:rPr lang="fr-BE" sz="1400" b="1" dirty="0">
                <a:solidFill>
                  <a:schemeClr val="accent1">
                    <a:lumMod val="75000"/>
                  </a:schemeClr>
                </a:solidFill>
                <a:effectLst/>
                <a:latin typeface="+mn-lt"/>
                <a:ea typeface="Calibri" panose="020F0502020204030204" pitchFamily="34" charset="0"/>
              </a:rPr>
              <a:t>é</a:t>
            </a:r>
            <a:r>
              <a:rPr kumimoji="0" lang="en-IE" sz="1400" b="1" i="0" u="none" strike="noStrike" cap="none" spc="0" normalizeH="0" baseline="0" dirty="0" err="1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FillTx/>
                <a:latin typeface="+mn-lt"/>
                <a:ea typeface="+mj-ea"/>
                <a:cs typeface="+mj-cs"/>
                <a:sym typeface="Calibri"/>
              </a:rPr>
              <a:t>vy</a:t>
            </a:r>
            <a:r>
              <a:rPr kumimoji="0" lang="en-IE" sz="1400" b="1" i="0" u="none" strike="noStrike" cap="none" spc="0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FillTx/>
                <a:latin typeface="+mn-lt"/>
                <a:ea typeface="+mj-ea"/>
                <a:cs typeface="+mj-cs"/>
                <a:sym typeface="Calibri"/>
              </a:rPr>
              <a:t> (Head of Unit – European Commission – FR)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IE" sz="800" b="1" i="0" u="none" strike="noStrike" cap="none" spc="0" normalizeH="0" baseline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FillTx/>
              <a:latin typeface="+mn-lt"/>
              <a:ea typeface="+mj-ea"/>
              <a:cs typeface="+mj-cs"/>
              <a:sym typeface="Calibri"/>
            </a:endParaRP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IE" sz="14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Speakers:   Wayne Dimech (Representative – Jobsplus – MT)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IE" sz="1400" b="1" i="0" u="none" strike="noStrike" cap="none" spc="0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FillTx/>
                <a:latin typeface="+mn-lt"/>
                <a:ea typeface="+mj-ea"/>
                <a:cs typeface="+mj-cs"/>
                <a:sym typeface="Calibri"/>
              </a:rPr>
              <a:t>	 Judit Garriga (Project Manager – </a:t>
            </a:r>
            <a:r>
              <a:rPr lang="en-IE" sz="1400" b="1" i="0" dirty="0" err="1">
                <a:solidFill>
                  <a:schemeClr val="accent1">
                    <a:lumMod val="75000"/>
                  </a:schemeClr>
                </a:solidFill>
                <a:effectLst/>
                <a:latin typeface="+mn-lt"/>
              </a:rPr>
              <a:t>Associació</a:t>
            </a:r>
            <a:r>
              <a:rPr kumimoji="0" lang="en-IE" sz="1400" b="1" i="0" u="none" strike="noStrike" cap="none" spc="0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FillTx/>
                <a:latin typeface="+mn-lt"/>
                <a:ea typeface="+mj-ea"/>
                <a:cs typeface="+mj-cs"/>
                <a:sym typeface="Calibri"/>
              </a:rPr>
              <a:t> Alba – ES)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IE" sz="14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	 Andreea Moraru (</a:t>
            </a:r>
            <a:r>
              <a:rPr lang="en-IE" sz="1400" b="1" i="0" dirty="0">
                <a:solidFill>
                  <a:schemeClr val="accent1">
                    <a:lumMod val="75000"/>
                  </a:schemeClr>
                </a:solidFill>
                <a:effectLst/>
                <a:latin typeface="+mn-lt"/>
              </a:rPr>
              <a:t>Programme manager – RE/</a:t>
            </a:r>
            <a:r>
              <a:rPr lang="en-IE" sz="1400" b="1" i="0" dirty="0" err="1">
                <a:solidFill>
                  <a:schemeClr val="accent1">
                    <a:lumMod val="75000"/>
                  </a:schemeClr>
                </a:solidFill>
                <a:effectLst/>
                <a:latin typeface="+mn-lt"/>
              </a:rPr>
              <a:t>init</a:t>
            </a:r>
            <a:r>
              <a:rPr lang="en-IE" sz="1400" b="1" i="0" dirty="0">
                <a:solidFill>
                  <a:schemeClr val="accent1">
                    <a:lumMod val="75000"/>
                  </a:schemeClr>
                </a:solidFill>
                <a:effectLst/>
                <a:latin typeface="+mn-lt"/>
              </a:rPr>
              <a:t> </a:t>
            </a:r>
            <a:r>
              <a:rPr lang="en-IE" sz="1400" b="1" i="0" dirty="0" err="1">
                <a:solidFill>
                  <a:schemeClr val="accent1">
                    <a:lumMod val="75000"/>
                  </a:schemeClr>
                </a:solidFill>
                <a:effectLst/>
                <a:latin typeface="+mn-lt"/>
              </a:rPr>
              <a:t>e.V.</a:t>
            </a:r>
            <a:r>
              <a:rPr lang="en-IE" sz="1400" b="1" i="0" dirty="0">
                <a:solidFill>
                  <a:schemeClr val="accent1">
                    <a:lumMod val="75000"/>
                  </a:schemeClr>
                </a:solidFill>
                <a:effectLst/>
                <a:latin typeface="+mn-lt"/>
              </a:rPr>
              <a:t> – DE)</a:t>
            </a:r>
            <a:endParaRPr kumimoji="0" lang="en-IE" sz="1400" b="1" i="0" u="none" strike="noStrike" cap="none" spc="0" normalizeH="0" baseline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FillTx/>
              <a:latin typeface="+mn-lt"/>
              <a:ea typeface="+mj-ea"/>
              <a:cs typeface="+mj-cs"/>
              <a:sym typeface="Calibri"/>
            </a:endParaRPr>
          </a:p>
        </p:txBody>
      </p:sp>
      <p:pic>
        <p:nvPicPr>
          <p:cNvPr id="5" name="Picture 4" descr="A qr code on a white background&#10;&#10;Description automatically generated">
            <a:extLst>
              <a:ext uri="{FF2B5EF4-FFF2-40B4-BE49-F238E27FC236}">
                <a16:creationId xmlns:a16="http://schemas.microsoft.com/office/drawing/2014/main" id="{5112C131-BAB8-9034-0217-B42EB1540EF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0952" y="4421080"/>
            <a:ext cx="1396813" cy="139681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6AFF263-3636-426D-9F2D-83407D52DB91}"/>
              </a:ext>
            </a:extLst>
          </p:cNvPr>
          <p:cNvSpPr txBox="1"/>
          <p:nvPr/>
        </p:nvSpPr>
        <p:spPr>
          <a:xfrm>
            <a:off x="10278555" y="5817893"/>
            <a:ext cx="1201609" cy="30777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IE" sz="1400" b="1" i="0" u="none" strike="noStrike" cap="none" spc="0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ALMA Website</a:t>
            </a:r>
          </a:p>
        </p:txBody>
      </p:sp>
    </p:spTree>
    <p:extLst>
      <p:ext uri="{BB962C8B-B14F-4D97-AF65-F5344CB8AC3E}">
        <p14:creationId xmlns:p14="http://schemas.microsoft.com/office/powerpoint/2010/main" val="1566224860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Thème Office">
  <a:themeElements>
    <a:clrScheme name="Thème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Thème Offic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Thème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Thème Offic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74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Helvetica</vt:lpstr>
      <vt:lpstr>Thème Office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QUITADAMO Angela Pia (REGIO-EXT)</dc:creator>
  <cp:lastModifiedBy>IOANNONI FIORE Lucrezia (EMPL)</cp:lastModifiedBy>
  <cp:revision>10</cp:revision>
  <dcterms:modified xsi:type="dcterms:W3CDTF">2023-10-03T08:57:41Z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bd9ddd1-4d20-43f6-abfa-fc3c07406f94_Enabled">
    <vt:lpwstr>true</vt:lpwstr>
  </property>
  <property fmtid="{D5CDD505-2E9C-101B-9397-08002B2CF9AE}" pid="3" name="MSIP_Label_6bd9ddd1-4d20-43f6-abfa-fc3c07406f94_SetDate">
    <vt:lpwstr>2023-10-02T16:06:35Z</vt:lpwstr>
  </property>
  <property fmtid="{D5CDD505-2E9C-101B-9397-08002B2CF9AE}" pid="4" name="MSIP_Label_6bd9ddd1-4d20-43f6-abfa-fc3c07406f94_Method">
    <vt:lpwstr>Standard</vt:lpwstr>
  </property>
  <property fmtid="{D5CDD505-2E9C-101B-9397-08002B2CF9AE}" pid="5" name="MSIP_Label_6bd9ddd1-4d20-43f6-abfa-fc3c07406f94_Name">
    <vt:lpwstr>Commission Use</vt:lpwstr>
  </property>
  <property fmtid="{D5CDD505-2E9C-101B-9397-08002B2CF9AE}" pid="6" name="MSIP_Label_6bd9ddd1-4d20-43f6-abfa-fc3c07406f94_SiteId">
    <vt:lpwstr>b24c8b06-522c-46fe-9080-70926f8dddb1</vt:lpwstr>
  </property>
  <property fmtid="{D5CDD505-2E9C-101B-9397-08002B2CF9AE}" pid="7" name="MSIP_Label_6bd9ddd1-4d20-43f6-abfa-fc3c07406f94_ActionId">
    <vt:lpwstr>95e25e39-f7fe-49cd-9d62-bca61683c901</vt:lpwstr>
  </property>
  <property fmtid="{D5CDD505-2E9C-101B-9397-08002B2CF9AE}" pid="8" name="MSIP_Label_6bd9ddd1-4d20-43f6-abfa-fc3c07406f94_ContentBits">
    <vt:lpwstr>0</vt:lpwstr>
  </property>
</Properties>
</file>